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Calibri (MS)" panose="020B0604020202020204" charset="0"/>
      <p:regular r:id="rId14"/>
    </p:embeddedFont>
    <p:embeddedFont>
      <p:font typeface="Canva Sans" panose="020B0604020202020204" charset="0"/>
      <p:regular r:id="rId15"/>
    </p:embeddedFont>
    <p:embeddedFont>
      <p:font typeface="Fraunces Bold" panose="020B0604020202020204" charset="0"/>
      <p:regular r:id="rId16"/>
    </p:embeddedFont>
    <p:embeddedFont>
      <p:font typeface="Tw Cen MT" panose="020B0602020104020603" pitchFamily="34" charset="0"/>
      <p:regular r:id="rId17"/>
      <p:bold r:id="rId18"/>
    </p:embeddedFont>
    <p:embeddedFont>
      <p:font typeface="Tw Cen MT Condensed" panose="020B0606020104020203" pitchFamily="34" charset="0"/>
      <p:regular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580263" y="7896159"/>
            <a:ext cx="0" cy="1371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8288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35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3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143000"/>
            <a:ext cx="3943350" cy="81153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1" y="1143000"/>
            <a:ext cx="11372850" cy="8115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5087600" y="88895"/>
            <a:ext cx="0" cy="1371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9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b="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2580263" y="7896159"/>
            <a:ext cx="0" cy="13716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2"/>
            <a:ext cx="1828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8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6191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83980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5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45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8633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345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27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8633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5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4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36192" y="707264"/>
            <a:ext cx="6583680" cy="26060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0" y="1234440"/>
            <a:ext cx="8517636" cy="777697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192" y="3386259"/>
            <a:ext cx="6583680" cy="5643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900"/>
              </a:spcBef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7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18283428" cy="6858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5900" y="7440207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49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3" y="3429000"/>
            <a:ext cx="14580110" cy="603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6194" y="9706056"/>
            <a:ext cx="3231215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4399" y="9706056"/>
            <a:ext cx="8852189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6000" y="9706056"/>
            <a:ext cx="1460501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43000" y="1239486"/>
            <a:ext cx="0" cy="1371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3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0" eaLnBrk="1" latinLnBrk="0" hangingPunct="1">
        <a:lnSpc>
          <a:spcPct val="80000"/>
        </a:lnSpc>
        <a:spcBef>
          <a:spcPct val="0"/>
        </a:spcBef>
        <a:buNone/>
        <a:defRPr sz="7500" kern="1200" cap="all" spc="1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39776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2"/>
        </a:buClr>
        <a:buFont typeface="Wingdings 3" pitchFamily="18" charset="2"/>
        <a:buChar char="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2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2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2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2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2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2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6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2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1747456"/>
            <a:ext cx="9561463" cy="7206044"/>
            <a:chOff x="0" y="0"/>
            <a:chExt cx="12748618" cy="88710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6244490"/>
            </a:xfrm>
            <a:custGeom>
              <a:avLst/>
              <a:gdLst/>
              <a:ahLst/>
              <a:cxnLst/>
              <a:rect l="l" t="t" r="r" b="b"/>
              <a:pathLst>
                <a:path w="12594035" h="6244490">
                  <a:moveTo>
                    <a:pt x="0" y="0"/>
                  </a:moveTo>
                  <a:lnTo>
                    <a:pt x="12594035" y="0"/>
                  </a:lnTo>
                  <a:lnTo>
                    <a:pt x="12594035" y="6244490"/>
                  </a:lnTo>
                  <a:lnTo>
                    <a:pt x="0" y="62444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54583" y="709884"/>
              <a:ext cx="12594035" cy="8161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REVOLUTIONIZING ENVIRONMENTAL MONITORING: HARNESSING AI FOR A SUSTAINABLE FUTURE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6483102"/>
            <a:ext cx="9445526" cy="1360885"/>
            <a:chOff x="0" y="0"/>
            <a:chExt cx="12594035" cy="1814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187" dirty="0">
                <a:solidFill>
                  <a:srgbClr val="FF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57926" y="-6163236"/>
            <a:ext cx="7841484" cy="1154162"/>
            <a:chOff x="0" y="0"/>
            <a:chExt cx="10455312" cy="15388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55311" cy="1538883"/>
            </a:xfrm>
            <a:custGeom>
              <a:avLst/>
              <a:gdLst/>
              <a:ahLst/>
              <a:cxnLst/>
              <a:rect l="l" t="t" r="r" b="b"/>
              <a:pathLst>
                <a:path w="10455311" h="1538883">
                  <a:moveTo>
                    <a:pt x="0" y="0"/>
                  </a:moveTo>
                  <a:lnTo>
                    <a:pt x="10455311" y="0"/>
                  </a:lnTo>
                  <a:lnTo>
                    <a:pt x="10455311" y="1538883"/>
                  </a:lnTo>
                  <a:lnTo>
                    <a:pt x="0" y="153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455312" cy="15865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2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Problematic statement, Aim, Introduction, Objective, Methodology, Scope, Block Diagram, Analysis Data, Results, and Conclusions.</a:t>
              </a:r>
            </a:p>
          </p:txBody>
        </p:sp>
      </p:grp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0128250" y="-14478000"/>
          <a:ext cx="12192000" cy="2333625"/>
        </p:xfrm>
        <a:graphic>
          <a:graphicData uri="http://schemas.openxmlformats.org/drawingml/2006/table">
            <a:tbl>
              <a:tblPr/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875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950714"/>
            <a:ext cx="8766870" cy="885974"/>
            <a:chOff x="0" y="0"/>
            <a:chExt cx="11689160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89160" cy="1181298"/>
            </a:xfrm>
            <a:custGeom>
              <a:avLst/>
              <a:gdLst/>
              <a:ahLst/>
              <a:cxnLst/>
              <a:rect l="l" t="t" r="r" b="b"/>
              <a:pathLst>
                <a:path w="11689160" h="1181298">
                  <a:moveTo>
                    <a:pt x="0" y="0"/>
                  </a:moveTo>
                  <a:lnTo>
                    <a:pt x="11689160" y="0"/>
                  </a:lnTo>
                  <a:lnTo>
                    <a:pt x="1168916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689160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Results and Conclusions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21570" y="3502521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Key Findings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783414" y="3357562"/>
            <a:ext cx="424160" cy="530275"/>
            <a:chOff x="0" y="0"/>
            <a:chExt cx="565547" cy="7070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22237" y="3502521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Scaling Potential</a:t>
              </a:r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565755" y="3843189"/>
            <a:ext cx="424160" cy="530275"/>
            <a:chOff x="0" y="0"/>
            <a:chExt cx="565547" cy="7070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22237" y="6568231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Collaboration</a:t>
              </a:r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080129" y="6625530"/>
            <a:ext cx="424160" cy="530275"/>
            <a:chOff x="0" y="0"/>
            <a:chExt cx="565547" cy="7070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321570" y="6568231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Action</a:t>
              </a:r>
            </a:p>
          </p:txBody>
        </p:sp>
      </p:grpSp>
      <p:sp>
        <p:nvSpPr>
          <p:cNvPr id="33" name="Freeform 33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7297788" y="6139904"/>
            <a:ext cx="424160" cy="530275"/>
            <a:chOff x="0" y="0"/>
            <a:chExt cx="565547" cy="7070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4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92238" y="8428881"/>
            <a:ext cx="16303526" cy="907256"/>
            <a:chOff x="0" y="0"/>
            <a:chExt cx="21738035" cy="12096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04775"/>
              <a:ext cx="21738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AI systems address environmental challenges. We need researchers, policymakers, and industry to work together. Invest in AI for a sustainable future.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3015406"/>
            <a:ext cx="8360866" cy="885974"/>
            <a:chOff x="0" y="0"/>
            <a:chExt cx="11147822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47822" cy="1181298"/>
            </a:xfrm>
            <a:custGeom>
              <a:avLst/>
              <a:gdLst/>
              <a:ahLst/>
              <a:cxnLst/>
              <a:rect l="l" t="t" r="r" b="b"/>
              <a:pathLst>
                <a:path w="11147822" h="1181298">
                  <a:moveTo>
                    <a:pt x="0" y="0"/>
                  </a:moveTo>
                  <a:lnTo>
                    <a:pt x="11147822" y="0"/>
                  </a:lnTo>
                  <a:lnTo>
                    <a:pt x="1114782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147822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Problematic Statement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610100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Slow and Costly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336530"/>
            <a:ext cx="4972645" cy="907256"/>
            <a:chOff x="0" y="0"/>
            <a:chExt cx="6630193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30193" cy="1209675"/>
            </a:xfrm>
            <a:custGeom>
              <a:avLst/>
              <a:gdLst/>
              <a:ahLst/>
              <a:cxnLst/>
              <a:rect l="l" t="t" r="r" b="b"/>
              <a:pathLst>
                <a:path w="6630193" h="1209675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Traditional methods are slow and costly.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6160" y="4610100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Limited Resolution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66160" y="5336530"/>
            <a:ext cx="4972645" cy="907256"/>
            <a:chOff x="0" y="0"/>
            <a:chExt cx="6630193" cy="12096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30193" cy="1209675"/>
            </a:xfrm>
            <a:custGeom>
              <a:avLst/>
              <a:gdLst/>
              <a:ahLst/>
              <a:cxnLst/>
              <a:rect l="l" t="t" r="r" b="b"/>
              <a:pathLst>
                <a:path w="6630193" h="1209675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Traditional methods provide limited resolution.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40084" y="4610100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Inefficient Data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40084" y="5336530"/>
            <a:ext cx="4972645" cy="907256"/>
            <a:chOff x="0" y="0"/>
            <a:chExt cx="6630193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30193" cy="1209675"/>
            </a:xfrm>
            <a:custGeom>
              <a:avLst/>
              <a:gdLst/>
              <a:ahLst/>
              <a:cxnLst/>
              <a:rect l="l" t="t" r="r" b="b"/>
              <a:pathLst>
                <a:path w="6630193" h="1209675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Data collection delays responses to critical issues.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2238" y="6817816"/>
            <a:ext cx="16303526" cy="453629"/>
            <a:chOff x="0" y="0"/>
            <a:chExt cx="21738035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04775"/>
              <a:ext cx="21738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Current systems struggle with vast data. Manual water testing in the Amazon misses crucial pollution events.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7259300" y="9210675"/>
            <a:ext cx="139435" cy="3492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9827"/>
          </a:xfrm>
          <a:custGeom>
            <a:avLst/>
            <a:gdLst/>
            <a:ahLst/>
            <a:cxnLst/>
            <a:rect l="l" t="t" r="r" b="b"/>
            <a:pathLst>
              <a:path w="6858000" h="10289827">
                <a:moveTo>
                  <a:pt x="0" y="0"/>
                </a:moveTo>
                <a:lnTo>
                  <a:pt x="6858000" y="0"/>
                </a:lnTo>
                <a:lnTo>
                  <a:pt x="6858000" y="10289827"/>
                </a:lnTo>
                <a:lnTo>
                  <a:pt x="0" y="10289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" r="-1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3336" y="764828"/>
            <a:ext cx="6953101" cy="869156"/>
            <a:chOff x="0" y="0"/>
            <a:chExt cx="9270802" cy="11588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70802" cy="1158875"/>
            </a:xfrm>
            <a:custGeom>
              <a:avLst/>
              <a:gdLst/>
              <a:ahLst/>
              <a:cxnLst/>
              <a:rect l="l" t="t" r="r" b="b"/>
              <a:pathLst>
                <a:path w="9270802" h="1158875">
                  <a:moveTo>
                    <a:pt x="0" y="0"/>
                  </a:moveTo>
                  <a:lnTo>
                    <a:pt x="9270802" y="0"/>
                  </a:lnTo>
                  <a:lnTo>
                    <a:pt x="9270802" y="1158875"/>
                  </a:lnTo>
                  <a:lnTo>
                    <a:pt x="0" y="11588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270802" cy="1187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Aim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3336" y="2363986"/>
            <a:ext cx="625674" cy="625674"/>
            <a:chOff x="0" y="0"/>
            <a:chExt cx="834232" cy="8342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4263" cy="834263"/>
            </a:xfrm>
            <a:custGeom>
              <a:avLst/>
              <a:gdLst/>
              <a:ahLst/>
              <a:cxnLst/>
              <a:rect l="l" t="t" r="r" b="b"/>
              <a:pathLst>
                <a:path w="834263" h="834263">
                  <a:moveTo>
                    <a:pt x="0" y="333756"/>
                  </a:moveTo>
                  <a:cubicBezTo>
                    <a:pt x="0" y="149479"/>
                    <a:pt x="149479" y="0"/>
                    <a:pt x="333756" y="0"/>
                  </a:cubicBezTo>
                  <a:lnTo>
                    <a:pt x="500507" y="0"/>
                  </a:lnTo>
                  <a:cubicBezTo>
                    <a:pt x="684784" y="0"/>
                    <a:pt x="834263" y="149479"/>
                    <a:pt x="834263" y="333756"/>
                  </a:cubicBezTo>
                  <a:lnTo>
                    <a:pt x="834263" y="500507"/>
                  </a:lnTo>
                  <a:cubicBezTo>
                    <a:pt x="834263" y="684784"/>
                    <a:pt x="684784" y="834263"/>
                    <a:pt x="500507" y="834263"/>
                  </a:cubicBezTo>
                  <a:lnTo>
                    <a:pt x="333756" y="834263"/>
                  </a:lnTo>
                  <a:cubicBezTo>
                    <a:pt x="149479" y="834263"/>
                    <a:pt x="0" y="684784"/>
                    <a:pt x="0" y="500507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7590" y="2416150"/>
            <a:ext cx="417165" cy="521345"/>
            <a:chOff x="0" y="0"/>
            <a:chExt cx="556220" cy="6951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220" cy="695127"/>
            </a:xfrm>
            <a:custGeom>
              <a:avLst/>
              <a:gdLst/>
              <a:ahLst/>
              <a:cxnLst/>
              <a:rect l="l" t="t" r="r" b="b"/>
              <a:pathLst>
                <a:path w="556220" h="695127">
                  <a:moveTo>
                    <a:pt x="0" y="0"/>
                  </a:moveTo>
                  <a:lnTo>
                    <a:pt x="556220" y="0"/>
                  </a:lnTo>
                  <a:lnTo>
                    <a:pt x="556220" y="695127"/>
                  </a:lnTo>
                  <a:lnTo>
                    <a:pt x="0" y="6951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556220" cy="6379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77020" y="2363986"/>
            <a:ext cx="3476476" cy="434579"/>
            <a:chOff x="0" y="0"/>
            <a:chExt cx="4635302" cy="579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35302" cy="579438"/>
            </a:xfrm>
            <a:custGeom>
              <a:avLst/>
              <a:gdLst/>
              <a:ahLst/>
              <a:cxnLst/>
              <a:rect l="l" t="t" r="r" b="b"/>
              <a:pathLst>
                <a:path w="4635302" h="579438">
                  <a:moveTo>
                    <a:pt x="0" y="0"/>
                  </a:moveTo>
                  <a:lnTo>
                    <a:pt x="4635302" y="0"/>
                  </a:lnTo>
                  <a:lnTo>
                    <a:pt x="4635302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635302" cy="588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Real-Time Data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77020" y="2965400"/>
            <a:ext cx="8579644" cy="444996"/>
            <a:chOff x="0" y="0"/>
            <a:chExt cx="11439525" cy="5933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439525" cy="593328"/>
            </a:xfrm>
            <a:custGeom>
              <a:avLst/>
              <a:gdLst/>
              <a:ahLst/>
              <a:cxnLst/>
              <a:rect l="l" t="t" r="r" b="b"/>
              <a:pathLst>
                <a:path w="11439525" h="593328">
                  <a:moveTo>
                    <a:pt x="0" y="0"/>
                  </a:moveTo>
                  <a:lnTo>
                    <a:pt x="11439525" y="0"/>
                  </a:lnTo>
                  <a:lnTo>
                    <a:pt x="11439525" y="593328"/>
                  </a:lnTo>
                  <a:lnTo>
                    <a:pt x="0" y="593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11439525" cy="6981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Provide real-time, accurate data.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73336" y="4001244"/>
            <a:ext cx="625674" cy="625674"/>
            <a:chOff x="0" y="0"/>
            <a:chExt cx="834232" cy="8342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4263" cy="834263"/>
            </a:xfrm>
            <a:custGeom>
              <a:avLst/>
              <a:gdLst/>
              <a:ahLst/>
              <a:cxnLst/>
              <a:rect l="l" t="t" r="r" b="b"/>
              <a:pathLst>
                <a:path w="834263" h="834263">
                  <a:moveTo>
                    <a:pt x="0" y="333756"/>
                  </a:moveTo>
                  <a:cubicBezTo>
                    <a:pt x="0" y="149479"/>
                    <a:pt x="149479" y="0"/>
                    <a:pt x="333756" y="0"/>
                  </a:cubicBezTo>
                  <a:lnTo>
                    <a:pt x="500507" y="0"/>
                  </a:lnTo>
                  <a:cubicBezTo>
                    <a:pt x="684784" y="0"/>
                    <a:pt x="834263" y="149479"/>
                    <a:pt x="834263" y="333756"/>
                  </a:cubicBezTo>
                  <a:lnTo>
                    <a:pt x="834263" y="500507"/>
                  </a:lnTo>
                  <a:cubicBezTo>
                    <a:pt x="834263" y="684784"/>
                    <a:pt x="684784" y="834263"/>
                    <a:pt x="500507" y="834263"/>
                  </a:cubicBezTo>
                  <a:lnTo>
                    <a:pt x="333756" y="834263"/>
                  </a:lnTo>
                  <a:cubicBezTo>
                    <a:pt x="149479" y="834263"/>
                    <a:pt x="0" y="684784"/>
                    <a:pt x="0" y="500507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77590" y="4053409"/>
            <a:ext cx="417165" cy="521345"/>
            <a:chOff x="0" y="0"/>
            <a:chExt cx="556220" cy="69512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6220" cy="695127"/>
            </a:xfrm>
            <a:custGeom>
              <a:avLst/>
              <a:gdLst/>
              <a:ahLst/>
              <a:cxnLst/>
              <a:rect l="l" t="t" r="r" b="b"/>
              <a:pathLst>
                <a:path w="556220" h="695127">
                  <a:moveTo>
                    <a:pt x="0" y="0"/>
                  </a:moveTo>
                  <a:lnTo>
                    <a:pt x="556220" y="0"/>
                  </a:lnTo>
                  <a:lnTo>
                    <a:pt x="556220" y="695127"/>
                  </a:lnTo>
                  <a:lnTo>
                    <a:pt x="0" y="6951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57150"/>
              <a:ext cx="556220" cy="6379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877020" y="4001244"/>
            <a:ext cx="3476476" cy="434579"/>
            <a:chOff x="0" y="0"/>
            <a:chExt cx="4635302" cy="5794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35302" cy="579438"/>
            </a:xfrm>
            <a:custGeom>
              <a:avLst/>
              <a:gdLst/>
              <a:ahLst/>
              <a:cxnLst/>
              <a:rect l="l" t="t" r="r" b="b"/>
              <a:pathLst>
                <a:path w="4635302" h="579438">
                  <a:moveTo>
                    <a:pt x="0" y="0"/>
                  </a:moveTo>
                  <a:lnTo>
                    <a:pt x="4635302" y="0"/>
                  </a:lnTo>
                  <a:lnTo>
                    <a:pt x="4635302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635302" cy="588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Scalable Platform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877020" y="4602659"/>
            <a:ext cx="8579644" cy="444996"/>
            <a:chOff x="0" y="0"/>
            <a:chExt cx="11439525" cy="5933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439525" cy="593328"/>
            </a:xfrm>
            <a:custGeom>
              <a:avLst/>
              <a:gdLst/>
              <a:ahLst/>
              <a:cxnLst/>
              <a:rect l="l" t="t" r="r" b="b"/>
              <a:pathLst>
                <a:path w="11439525" h="593328">
                  <a:moveTo>
                    <a:pt x="0" y="0"/>
                  </a:moveTo>
                  <a:lnTo>
                    <a:pt x="11439525" y="0"/>
                  </a:lnTo>
                  <a:lnTo>
                    <a:pt x="11439525" y="593328"/>
                  </a:lnTo>
                  <a:lnTo>
                    <a:pt x="0" y="593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1439525" cy="6981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Create a scalable, adaptable platform.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73336" y="5638502"/>
            <a:ext cx="625674" cy="625674"/>
            <a:chOff x="0" y="0"/>
            <a:chExt cx="834232" cy="8342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4263" cy="834263"/>
            </a:xfrm>
            <a:custGeom>
              <a:avLst/>
              <a:gdLst/>
              <a:ahLst/>
              <a:cxnLst/>
              <a:rect l="l" t="t" r="r" b="b"/>
              <a:pathLst>
                <a:path w="834263" h="834263">
                  <a:moveTo>
                    <a:pt x="0" y="333756"/>
                  </a:moveTo>
                  <a:cubicBezTo>
                    <a:pt x="0" y="149479"/>
                    <a:pt x="149479" y="0"/>
                    <a:pt x="333756" y="0"/>
                  </a:cubicBezTo>
                  <a:lnTo>
                    <a:pt x="500507" y="0"/>
                  </a:lnTo>
                  <a:cubicBezTo>
                    <a:pt x="684784" y="0"/>
                    <a:pt x="834263" y="149479"/>
                    <a:pt x="834263" y="333756"/>
                  </a:cubicBezTo>
                  <a:lnTo>
                    <a:pt x="834263" y="500507"/>
                  </a:lnTo>
                  <a:cubicBezTo>
                    <a:pt x="834263" y="684784"/>
                    <a:pt x="684784" y="834263"/>
                    <a:pt x="500507" y="834263"/>
                  </a:cubicBezTo>
                  <a:lnTo>
                    <a:pt x="333756" y="834263"/>
                  </a:lnTo>
                  <a:cubicBezTo>
                    <a:pt x="149479" y="834263"/>
                    <a:pt x="0" y="684784"/>
                    <a:pt x="0" y="500507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077590" y="5690666"/>
            <a:ext cx="417165" cy="521345"/>
            <a:chOff x="0" y="0"/>
            <a:chExt cx="556220" cy="69512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6220" cy="695127"/>
            </a:xfrm>
            <a:custGeom>
              <a:avLst/>
              <a:gdLst/>
              <a:ahLst/>
              <a:cxnLst/>
              <a:rect l="l" t="t" r="r" b="b"/>
              <a:pathLst>
                <a:path w="556220" h="695127">
                  <a:moveTo>
                    <a:pt x="0" y="0"/>
                  </a:moveTo>
                  <a:lnTo>
                    <a:pt x="556220" y="0"/>
                  </a:lnTo>
                  <a:lnTo>
                    <a:pt x="556220" y="695127"/>
                  </a:lnTo>
                  <a:lnTo>
                    <a:pt x="0" y="6951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57150"/>
              <a:ext cx="556220" cy="6379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877020" y="5638502"/>
            <a:ext cx="4017020" cy="434579"/>
            <a:chOff x="0" y="0"/>
            <a:chExt cx="5356027" cy="57943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356027" cy="579438"/>
            </a:xfrm>
            <a:custGeom>
              <a:avLst/>
              <a:gdLst/>
              <a:ahLst/>
              <a:cxnLst/>
              <a:rect l="l" t="t" r="r" b="b"/>
              <a:pathLst>
                <a:path w="5356027" h="579438">
                  <a:moveTo>
                    <a:pt x="0" y="0"/>
                  </a:moveTo>
                  <a:lnTo>
                    <a:pt x="5356027" y="0"/>
                  </a:lnTo>
                  <a:lnTo>
                    <a:pt x="5356027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5356027" cy="588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Transform Monitoring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877020" y="6239916"/>
            <a:ext cx="8579644" cy="444996"/>
            <a:chOff x="0" y="0"/>
            <a:chExt cx="11439525" cy="59332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439525" cy="593328"/>
            </a:xfrm>
            <a:custGeom>
              <a:avLst/>
              <a:gdLst/>
              <a:ahLst/>
              <a:cxnLst/>
              <a:rect l="l" t="t" r="r" b="b"/>
              <a:pathLst>
                <a:path w="11439525" h="593328">
                  <a:moveTo>
                    <a:pt x="0" y="0"/>
                  </a:moveTo>
                  <a:lnTo>
                    <a:pt x="11439525" y="0"/>
                  </a:lnTo>
                  <a:lnTo>
                    <a:pt x="11439525" y="593328"/>
                  </a:lnTo>
                  <a:lnTo>
                    <a:pt x="0" y="593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04775"/>
              <a:ext cx="11439525" cy="6981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Transform environmental monitoring using AI.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73336" y="7275760"/>
            <a:ext cx="625674" cy="625674"/>
            <a:chOff x="0" y="0"/>
            <a:chExt cx="834232" cy="83423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34263" cy="834263"/>
            </a:xfrm>
            <a:custGeom>
              <a:avLst/>
              <a:gdLst/>
              <a:ahLst/>
              <a:cxnLst/>
              <a:rect l="l" t="t" r="r" b="b"/>
              <a:pathLst>
                <a:path w="834263" h="834263">
                  <a:moveTo>
                    <a:pt x="0" y="333756"/>
                  </a:moveTo>
                  <a:cubicBezTo>
                    <a:pt x="0" y="149479"/>
                    <a:pt x="149479" y="0"/>
                    <a:pt x="333756" y="0"/>
                  </a:cubicBezTo>
                  <a:lnTo>
                    <a:pt x="500507" y="0"/>
                  </a:lnTo>
                  <a:cubicBezTo>
                    <a:pt x="684784" y="0"/>
                    <a:pt x="834263" y="149479"/>
                    <a:pt x="834263" y="333756"/>
                  </a:cubicBezTo>
                  <a:lnTo>
                    <a:pt x="834263" y="500507"/>
                  </a:lnTo>
                  <a:cubicBezTo>
                    <a:pt x="834263" y="684784"/>
                    <a:pt x="684784" y="834263"/>
                    <a:pt x="500507" y="834263"/>
                  </a:cubicBezTo>
                  <a:lnTo>
                    <a:pt x="333756" y="834263"/>
                  </a:lnTo>
                  <a:cubicBezTo>
                    <a:pt x="149479" y="834263"/>
                    <a:pt x="0" y="684784"/>
                    <a:pt x="0" y="500507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077590" y="7327925"/>
            <a:ext cx="417165" cy="521345"/>
            <a:chOff x="0" y="0"/>
            <a:chExt cx="556220" cy="69512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56220" cy="695127"/>
            </a:xfrm>
            <a:custGeom>
              <a:avLst/>
              <a:gdLst/>
              <a:ahLst/>
              <a:cxnLst/>
              <a:rect l="l" t="t" r="r" b="b"/>
              <a:pathLst>
                <a:path w="556220" h="695127">
                  <a:moveTo>
                    <a:pt x="0" y="0"/>
                  </a:moveTo>
                  <a:lnTo>
                    <a:pt x="556220" y="0"/>
                  </a:lnTo>
                  <a:lnTo>
                    <a:pt x="556220" y="695127"/>
                  </a:lnTo>
                  <a:lnTo>
                    <a:pt x="0" y="6951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57150"/>
              <a:ext cx="556220" cy="6379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4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877020" y="7275760"/>
            <a:ext cx="3637509" cy="434579"/>
            <a:chOff x="0" y="0"/>
            <a:chExt cx="4850012" cy="57943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850012" cy="579438"/>
            </a:xfrm>
            <a:custGeom>
              <a:avLst/>
              <a:gdLst/>
              <a:ahLst/>
              <a:cxnLst/>
              <a:rect l="l" t="t" r="r" b="b"/>
              <a:pathLst>
                <a:path w="4850012" h="579438">
                  <a:moveTo>
                    <a:pt x="0" y="0"/>
                  </a:moveTo>
                  <a:lnTo>
                    <a:pt x="4850012" y="0"/>
                  </a:lnTo>
                  <a:lnTo>
                    <a:pt x="4850012" y="579438"/>
                  </a:lnTo>
                  <a:lnTo>
                    <a:pt x="0" y="57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4850012" cy="588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KPI: Data Reduction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877020" y="7877175"/>
            <a:ext cx="8579644" cy="444996"/>
            <a:chOff x="0" y="0"/>
            <a:chExt cx="11439525" cy="59332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1439525" cy="593328"/>
            </a:xfrm>
            <a:custGeom>
              <a:avLst/>
              <a:gdLst/>
              <a:ahLst/>
              <a:cxnLst/>
              <a:rect l="l" t="t" r="r" b="b"/>
              <a:pathLst>
                <a:path w="11439525" h="593328">
                  <a:moveTo>
                    <a:pt x="0" y="0"/>
                  </a:moveTo>
                  <a:lnTo>
                    <a:pt x="11439525" y="0"/>
                  </a:lnTo>
                  <a:lnTo>
                    <a:pt x="11439525" y="593328"/>
                  </a:lnTo>
                  <a:lnTo>
                    <a:pt x="0" y="593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104775"/>
              <a:ext cx="11439525" cy="6981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40% data processing time reduction.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73336" y="8635008"/>
            <a:ext cx="9483329" cy="889992"/>
            <a:chOff x="0" y="0"/>
            <a:chExt cx="12644438" cy="118665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2644438" cy="1186657"/>
            </a:xfrm>
            <a:custGeom>
              <a:avLst/>
              <a:gdLst/>
              <a:ahLst/>
              <a:cxnLst/>
              <a:rect l="l" t="t" r="r" b="b"/>
              <a:pathLst>
                <a:path w="12644438" h="1186657">
                  <a:moveTo>
                    <a:pt x="0" y="0"/>
                  </a:moveTo>
                  <a:lnTo>
                    <a:pt x="12644438" y="0"/>
                  </a:lnTo>
                  <a:lnTo>
                    <a:pt x="12644438" y="1186657"/>
                  </a:lnTo>
                  <a:lnTo>
                    <a:pt x="0" y="1186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104775"/>
              <a:ext cx="12644438" cy="1291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Our goal is proactive environmental management. We aim for sustainable practices across industries.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298"/>
          </a:xfrm>
          <a:custGeom>
            <a:avLst/>
            <a:gdLst/>
            <a:ahLst/>
            <a:cxnLst/>
            <a:rect l="l" t="t" r="r" b="b"/>
            <a:pathLst>
              <a:path w="6858000" h="10287298">
                <a:moveTo>
                  <a:pt x="0" y="0"/>
                </a:moveTo>
                <a:lnTo>
                  <a:pt x="6858000" y="0"/>
                </a:lnTo>
                <a:lnTo>
                  <a:pt x="6858000" y="10287298"/>
                </a:lnTo>
                <a:lnTo>
                  <a:pt x="0" y="10287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r="-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47559" y="777479"/>
            <a:ext cx="9450884" cy="2650778"/>
            <a:chOff x="0" y="0"/>
            <a:chExt cx="12601178" cy="35343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01178" cy="3534370"/>
            </a:xfrm>
            <a:custGeom>
              <a:avLst/>
              <a:gdLst/>
              <a:ahLst/>
              <a:cxnLst/>
              <a:rect l="l" t="t" r="r" b="b"/>
              <a:pathLst>
                <a:path w="12601178" h="3534370">
                  <a:moveTo>
                    <a:pt x="0" y="0"/>
                  </a:moveTo>
                  <a:lnTo>
                    <a:pt x="12601178" y="0"/>
                  </a:lnTo>
                  <a:lnTo>
                    <a:pt x="12601178" y="3534370"/>
                  </a:lnTo>
                  <a:lnTo>
                    <a:pt x="0" y="3534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601178" cy="35534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Introduction: AI in Environmental Monitoring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7559" y="3852268"/>
            <a:ext cx="4584204" cy="2523084"/>
            <a:chOff x="0" y="0"/>
            <a:chExt cx="6112272" cy="33641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12256" cy="3364103"/>
            </a:xfrm>
            <a:custGeom>
              <a:avLst/>
              <a:gdLst/>
              <a:ahLst/>
              <a:cxnLst/>
              <a:rect l="l" t="t" r="r" b="b"/>
              <a:pathLst>
                <a:path w="6112256" h="3364103">
                  <a:moveTo>
                    <a:pt x="0" y="339344"/>
                  </a:moveTo>
                  <a:cubicBezTo>
                    <a:pt x="0" y="151892"/>
                    <a:pt x="151892" y="0"/>
                    <a:pt x="339344" y="0"/>
                  </a:cubicBezTo>
                  <a:lnTo>
                    <a:pt x="5772912" y="0"/>
                  </a:lnTo>
                  <a:cubicBezTo>
                    <a:pt x="5960364" y="0"/>
                    <a:pt x="6112256" y="151892"/>
                    <a:pt x="6112256" y="339344"/>
                  </a:cubicBezTo>
                  <a:lnTo>
                    <a:pt x="6112256" y="3024759"/>
                  </a:lnTo>
                  <a:cubicBezTo>
                    <a:pt x="6112256" y="3212211"/>
                    <a:pt x="5960364" y="3364103"/>
                    <a:pt x="5772912" y="3364103"/>
                  </a:cubicBezTo>
                  <a:lnTo>
                    <a:pt x="339344" y="3364103"/>
                  </a:lnTo>
                  <a:cubicBezTo>
                    <a:pt x="151892" y="3364103"/>
                    <a:pt x="0" y="3212211"/>
                    <a:pt x="0" y="3024759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30182" y="4134891"/>
            <a:ext cx="4018955" cy="883444"/>
            <a:chOff x="0" y="0"/>
            <a:chExt cx="5358607" cy="11779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58607" cy="1177925"/>
            </a:xfrm>
            <a:custGeom>
              <a:avLst/>
              <a:gdLst/>
              <a:ahLst/>
              <a:cxnLst/>
              <a:rect l="l" t="t" r="r" b="b"/>
              <a:pathLst>
                <a:path w="5358607" h="1177925">
                  <a:moveTo>
                    <a:pt x="0" y="0"/>
                  </a:moveTo>
                  <a:lnTo>
                    <a:pt x="5358607" y="0"/>
                  </a:lnTo>
                  <a:lnTo>
                    <a:pt x="5358607" y="1177925"/>
                  </a:lnTo>
                  <a:lnTo>
                    <a:pt x="0" y="117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358607" cy="1187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Environmental Challenges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30182" y="5187851"/>
            <a:ext cx="4018955" cy="904875"/>
            <a:chOff x="0" y="0"/>
            <a:chExt cx="5358607" cy="1206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58607" cy="1206500"/>
            </a:xfrm>
            <a:custGeom>
              <a:avLst/>
              <a:gdLst/>
              <a:ahLst/>
              <a:cxnLst/>
              <a:rect l="l" t="t" r="r" b="b"/>
              <a:pathLst>
                <a:path w="5358607" h="1206500">
                  <a:moveTo>
                    <a:pt x="0" y="0"/>
                  </a:moveTo>
                  <a:lnTo>
                    <a:pt x="5358607" y="0"/>
                  </a:lnTo>
                  <a:lnTo>
                    <a:pt x="5358607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5358607" cy="1311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Climate change, pollution, resource depletion.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14386" y="3852268"/>
            <a:ext cx="4584204" cy="2523084"/>
            <a:chOff x="0" y="0"/>
            <a:chExt cx="6112272" cy="3364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12256" cy="3364103"/>
            </a:xfrm>
            <a:custGeom>
              <a:avLst/>
              <a:gdLst/>
              <a:ahLst/>
              <a:cxnLst/>
              <a:rect l="l" t="t" r="r" b="b"/>
              <a:pathLst>
                <a:path w="6112256" h="3364103">
                  <a:moveTo>
                    <a:pt x="0" y="339344"/>
                  </a:moveTo>
                  <a:cubicBezTo>
                    <a:pt x="0" y="151892"/>
                    <a:pt x="151892" y="0"/>
                    <a:pt x="339344" y="0"/>
                  </a:cubicBezTo>
                  <a:lnTo>
                    <a:pt x="5772912" y="0"/>
                  </a:lnTo>
                  <a:cubicBezTo>
                    <a:pt x="5960364" y="0"/>
                    <a:pt x="6112256" y="151892"/>
                    <a:pt x="6112256" y="339344"/>
                  </a:cubicBezTo>
                  <a:lnTo>
                    <a:pt x="6112256" y="3024759"/>
                  </a:lnTo>
                  <a:cubicBezTo>
                    <a:pt x="6112256" y="3212211"/>
                    <a:pt x="5960364" y="3364103"/>
                    <a:pt x="5772912" y="3364103"/>
                  </a:cubicBezTo>
                  <a:lnTo>
                    <a:pt x="339344" y="3364103"/>
                  </a:lnTo>
                  <a:cubicBezTo>
                    <a:pt x="151892" y="3364103"/>
                    <a:pt x="0" y="3212211"/>
                    <a:pt x="0" y="3024759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997011" y="4134891"/>
            <a:ext cx="3534221" cy="441722"/>
            <a:chOff x="0" y="0"/>
            <a:chExt cx="4712295" cy="5889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12295" cy="588963"/>
            </a:xfrm>
            <a:custGeom>
              <a:avLst/>
              <a:gdLst/>
              <a:ahLst/>
              <a:cxnLst/>
              <a:rect l="l" t="t" r="r" b="b"/>
              <a:pathLst>
                <a:path w="4712295" h="588963">
                  <a:moveTo>
                    <a:pt x="0" y="0"/>
                  </a:moveTo>
                  <a:lnTo>
                    <a:pt x="4712295" y="0"/>
                  </a:lnTo>
                  <a:lnTo>
                    <a:pt x="471229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712295" cy="5984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Limitations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97011" y="4746129"/>
            <a:ext cx="4018955" cy="904875"/>
            <a:chOff x="0" y="0"/>
            <a:chExt cx="5358607" cy="1206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58607" cy="1206500"/>
            </a:xfrm>
            <a:custGeom>
              <a:avLst/>
              <a:gdLst/>
              <a:ahLst/>
              <a:cxnLst/>
              <a:rect l="l" t="t" r="r" b="b"/>
              <a:pathLst>
                <a:path w="5358607" h="1206500">
                  <a:moveTo>
                    <a:pt x="0" y="0"/>
                  </a:moveTo>
                  <a:lnTo>
                    <a:pt x="5358607" y="0"/>
                  </a:lnTo>
                  <a:lnTo>
                    <a:pt x="5358607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5358607" cy="1311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Traditional methods need innovation.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47559" y="6657975"/>
            <a:ext cx="9450884" cy="1628924"/>
            <a:chOff x="0" y="0"/>
            <a:chExt cx="12601178" cy="21718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01194" cy="2171954"/>
            </a:xfrm>
            <a:custGeom>
              <a:avLst/>
              <a:gdLst/>
              <a:ahLst/>
              <a:cxnLst/>
              <a:rect l="l" t="t" r="r" b="b"/>
              <a:pathLst>
                <a:path w="12601194" h="2171954">
                  <a:moveTo>
                    <a:pt x="0" y="339344"/>
                  </a:moveTo>
                  <a:cubicBezTo>
                    <a:pt x="0" y="151892"/>
                    <a:pt x="151892" y="0"/>
                    <a:pt x="339344" y="0"/>
                  </a:cubicBezTo>
                  <a:lnTo>
                    <a:pt x="12261850" y="0"/>
                  </a:lnTo>
                  <a:cubicBezTo>
                    <a:pt x="12449175" y="0"/>
                    <a:pt x="12601194" y="151892"/>
                    <a:pt x="12601194" y="339344"/>
                  </a:cubicBezTo>
                  <a:lnTo>
                    <a:pt x="12601194" y="1832610"/>
                  </a:lnTo>
                  <a:cubicBezTo>
                    <a:pt x="12601194" y="2019935"/>
                    <a:pt x="12449302" y="2171954"/>
                    <a:pt x="12261850" y="2171954"/>
                  </a:cubicBezTo>
                  <a:lnTo>
                    <a:pt x="339344" y="2171954"/>
                  </a:lnTo>
                  <a:cubicBezTo>
                    <a:pt x="151892" y="2171954"/>
                    <a:pt x="0" y="2019935"/>
                    <a:pt x="0" y="1832610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130182" y="6940600"/>
            <a:ext cx="3534221" cy="441722"/>
            <a:chOff x="0" y="0"/>
            <a:chExt cx="4712295" cy="58896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12295" cy="588963"/>
            </a:xfrm>
            <a:custGeom>
              <a:avLst/>
              <a:gdLst/>
              <a:ahLst/>
              <a:cxnLst/>
              <a:rect l="l" t="t" r="r" b="b"/>
              <a:pathLst>
                <a:path w="4712295" h="588963">
                  <a:moveTo>
                    <a:pt x="0" y="0"/>
                  </a:moveTo>
                  <a:lnTo>
                    <a:pt x="4712295" y="0"/>
                  </a:lnTo>
                  <a:lnTo>
                    <a:pt x="471229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4712295" cy="5984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AI Potential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30182" y="7551836"/>
            <a:ext cx="8885635" cy="452438"/>
            <a:chOff x="0" y="0"/>
            <a:chExt cx="11847513" cy="6032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847513" cy="603250"/>
            </a:xfrm>
            <a:custGeom>
              <a:avLst/>
              <a:gdLst/>
              <a:ahLst/>
              <a:cxnLst/>
              <a:rect l="l" t="t" r="r" b="b"/>
              <a:pathLst>
                <a:path w="11847513" h="603250">
                  <a:moveTo>
                    <a:pt x="0" y="0"/>
                  </a:moveTo>
                  <a:lnTo>
                    <a:pt x="11847513" y="0"/>
                  </a:lnTo>
                  <a:lnTo>
                    <a:pt x="11847513" y="603250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04775"/>
              <a:ext cx="11847513" cy="708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AI applications in monitoring.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47559" y="8604945"/>
            <a:ext cx="9450884" cy="904875"/>
            <a:chOff x="0" y="0"/>
            <a:chExt cx="12601178" cy="1206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601178" cy="1206500"/>
            </a:xfrm>
            <a:custGeom>
              <a:avLst/>
              <a:gdLst/>
              <a:ahLst/>
              <a:cxnLst/>
              <a:rect l="l" t="t" r="r" b="b"/>
              <a:pathLst>
                <a:path w="12601178" h="1206500">
                  <a:moveTo>
                    <a:pt x="0" y="0"/>
                  </a:moveTo>
                  <a:lnTo>
                    <a:pt x="12601178" y="0"/>
                  </a:lnTo>
                  <a:lnTo>
                    <a:pt x="12601178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04775"/>
              <a:ext cx="12601178" cy="1311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Market analysis shows 25% annual growth. AI offers solutions to overcome limits in traditional methods.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81211" y="738039"/>
            <a:ext cx="8707785" cy="786854"/>
            <a:chOff x="0" y="0"/>
            <a:chExt cx="11610380" cy="1049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10380" cy="1049138"/>
            </a:xfrm>
            <a:custGeom>
              <a:avLst/>
              <a:gdLst/>
              <a:ahLst/>
              <a:cxnLst/>
              <a:rect l="l" t="t" r="r" b="b"/>
              <a:pathLst>
                <a:path w="11610380" h="1049138">
                  <a:moveTo>
                    <a:pt x="0" y="0"/>
                  </a:moveTo>
                  <a:lnTo>
                    <a:pt x="11610380" y="0"/>
                  </a:lnTo>
                  <a:lnTo>
                    <a:pt x="11610380" y="1049138"/>
                  </a:lnTo>
                  <a:lnTo>
                    <a:pt x="0" y="104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1610380" cy="1068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Objective: Key Deliverables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4431" y="1902470"/>
            <a:ext cx="28575" cy="6557516"/>
            <a:chOff x="0" y="0"/>
            <a:chExt cx="38100" cy="87433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00" cy="8743315"/>
            </a:xfrm>
            <a:custGeom>
              <a:avLst/>
              <a:gdLst/>
              <a:ahLst/>
              <a:cxnLst/>
              <a:rect l="l" t="t" r="r" b="b"/>
              <a:pathLst>
                <a:path w="38100" h="874331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724265"/>
                  </a:lnTo>
                  <a:cubicBezTo>
                    <a:pt x="38100" y="8734806"/>
                    <a:pt x="29591" y="8743315"/>
                    <a:pt x="19050" y="8743315"/>
                  </a:cubicBezTo>
                  <a:cubicBezTo>
                    <a:pt x="8509" y="8743315"/>
                    <a:pt x="0" y="8734806"/>
                    <a:pt x="0" y="8724265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19076" y="2454622"/>
            <a:ext cx="755303" cy="28575"/>
            <a:chOff x="0" y="0"/>
            <a:chExt cx="1007070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7110" cy="38100"/>
            </a:xfrm>
            <a:custGeom>
              <a:avLst/>
              <a:gdLst/>
              <a:ahLst/>
              <a:cxnLst/>
              <a:rect l="l" t="t" r="r" b="b"/>
              <a:pathLst>
                <a:path w="100711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8060" y="0"/>
                  </a:lnTo>
                  <a:cubicBezTo>
                    <a:pt x="998601" y="0"/>
                    <a:pt x="1007110" y="8509"/>
                    <a:pt x="1007110" y="19050"/>
                  </a:cubicBezTo>
                  <a:cubicBezTo>
                    <a:pt x="1007110" y="29591"/>
                    <a:pt x="998601" y="38100"/>
                    <a:pt x="98806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81211" y="2185690"/>
            <a:ext cx="566440" cy="566440"/>
            <a:chOff x="0" y="0"/>
            <a:chExt cx="755253" cy="7552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5269" cy="755269"/>
            </a:xfrm>
            <a:custGeom>
              <a:avLst/>
              <a:gdLst/>
              <a:ahLst/>
              <a:cxnLst/>
              <a:rect l="l" t="t" r="r" b="b"/>
              <a:pathLst>
                <a:path w="755269" h="755269">
                  <a:moveTo>
                    <a:pt x="0" y="302133"/>
                  </a:moveTo>
                  <a:cubicBezTo>
                    <a:pt x="0" y="135255"/>
                    <a:pt x="135255" y="0"/>
                    <a:pt x="302133" y="0"/>
                  </a:cubicBezTo>
                  <a:lnTo>
                    <a:pt x="453136" y="0"/>
                  </a:lnTo>
                  <a:cubicBezTo>
                    <a:pt x="620014" y="0"/>
                    <a:pt x="755269" y="135255"/>
                    <a:pt x="755269" y="302133"/>
                  </a:cubicBezTo>
                  <a:lnTo>
                    <a:pt x="755269" y="453136"/>
                  </a:lnTo>
                  <a:cubicBezTo>
                    <a:pt x="755269" y="620014"/>
                    <a:pt x="620014" y="755269"/>
                    <a:pt x="453136" y="755269"/>
                  </a:cubicBezTo>
                  <a:lnTo>
                    <a:pt x="302133" y="755269"/>
                  </a:lnTo>
                  <a:cubicBezTo>
                    <a:pt x="135255" y="755269"/>
                    <a:pt x="0" y="620014"/>
                    <a:pt x="0" y="45313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75642" y="2232869"/>
            <a:ext cx="377578" cy="472082"/>
            <a:chOff x="0" y="0"/>
            <a:chExt cx="503437" cy="6294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3437" cy="629443"/>
            </a:xfrm>
            <a:custGeom>
              <a:avLst/>
              <a:gdLst/>
              <a:ahLst/>
              <a:cxnLst/>
              <a:rect l="l" t="t" r="r" b="b"/>
              <a:pathLst>
                <a:path w="503437" h="629443">
                  <a:moveTo>
                    <a:pt x="0" y="0"/>
                  </a:moveTo>
                  <a:lnTo>
                    <a:pt x="503437" y="0"/>
                  </a:lnTo>
                  <a:lnTo>
                    <a:pt x="503437" y="629443"/>
                  </a:lnTo>
                  <a:lnTo>
                    <a:pt x="0" y="629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57150"/>
              <a:ext cx="503437" cy="572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93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423369" y="2154139"/>
            <a:ext cx="3147269" cy="393352"/>
            <a:chOff x="0" y="0"/>
            <a:chExt cx="4196358" cy="5244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96358" cy="524470"/>
            </a:xfrm>
            <a:custGeom>
              <a:avLst/>
              <a:gdLst/>
              <a:ahLst/>
              <a:cxnLst/>
              <a:rect l="l" t="t" r="r" b="b"/>
              <a:pathLst>
                <a:path w="4196358" h="524470">
                  <a:moveTo>
                    <a:pt x="0" y="0"/>
                  </a:moveTo>
                  <a:lnTo>
                    <a:pt x="4196358" y="0"/>
                  </a:lnTo>
                  <a:lnTo>
                    <a:pt x="4196358" y="524470"/>
                  </a:lnTo>
                  <a:lnTo>
                    <a:pt x="0" y="524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196358" cy="533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AI Algorithms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423369" y="2698551"/>
            <a:ext cx="8125420" cy="402877"/>
            <a:chOff x="0" y="0"/>
            <a:chExt cx="10833893" cy="53717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33893" cy="537170"/>
            </a:xfrm>
            <a:custGeom>
              <a:avLst/>
              <a:gdLst/>
              <a:ahLst/>
              <a:cxnLst/>
              <a:rect l="l" t="t" r="r" b="b"/>
              <a:pathLst>
                <a:path w="10833893" h="537170">
                  <a:moveTo>
                    <a:pt x="0" y="0"/>
                  </a:moveTo>
                  <a:lnTo>
                    <a:pt x="10833893" y="0"/>
                  </a:lnTo>
                  <a:lnTo>
                    <a:pt x="10833893" y="537170"/>
                  </a:lnTo>
                  <a:lnTo>
                    <a:pt x="0" y="537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0833893" cy="6324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Develop algorithms for real-time data analysis.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19076" y="4156919"/>
            <a:ext cx="755303" cy="28575"/>
            <a:chOff x="0" y="0"/>
            <a:chExt cx="1007070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07110" cy="38100"/>
            </a:xfrm>
            <a:custGeom>
              <a:avLst/>
              <a:gdLst/>
              <a:ahLst/>
              <a:cxnLst/>
              <a:rect l="l" t="t" r="r" b="b"/>
              <a:pathLst>
                <a:path w="100711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8060" y="0"/>
                  </a:lnTo>
                  <a:cubicBezTo>
                    <a:pt x="998601" y="0"/>
                    <a:pt x="1007110" y="8509"/>
                    <a:pt x="1007110" y="19050"/>
                  </a:cubicBezTo>
                  <a:cubicBezTo>
                    <a:pt x="1007110" y="29591"/>
                    <a:pt x="998601" y="38100"/>
                    <a:pt x="98806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81211" y="3887986"/>
            <a:ext cx="566440" cy="566440"/>
            <a:chOff x="0" y="0"/>
            <a:chExt cx="755253" cy="75525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55269" cy="755269"/>
            </a:xfrm>
            <a:custGeom>
              <a:avLst/>
              <a:gdLst/>
              <a:ahLst/>
              <a:cxnLst/>
              <a:rect l="l" t="t" r="r" b="b"/>
              <a:pathLst>
                <a:path w="755269" h="755269">
                  <a:moveTo>
                    <a:pt x="0" y="302133"/>
                  </a:moveTo>
                  <a:cubicBezTo>
                    <a:pt x="0" y="135255"/>
                    <a:pt x="135255" y="0"/>
                    <a:pt x="302133" y="0"/>
                  </a:cubicBezTo>
                  <a:lnTo>
                    <a:pt x="453136" y="0"/>
                  </a:lnTo>
                  <a:cubicBezTo>
                    <a:pt x="620014" y="0"/>
                    <a:pt x="755269" y="135255"/>
                    <a:pt x="755269" y="302133"/>
                  </a:cubicBezTo>
                  <a:lnTo>
                    <a:pt x="755269" y="453136"/>
                  </a:lnTo>
                  <a:cubicBezTo>
                    <a:pt x="755269" y="620014"/>
                    <a:pt x="620014" y="755269"/>
                    <a:pt x="453136" y="755269"/>
                  </a:cubicBezTo>
                  <a:lnTo>
                    <a:pt x="302133" y="755269"/>
                  </a:lnTo>
                  <a:cubicBezTo>
                    <a:pt x="135255" y="755269"/>
                    <a:pt x="0" y="620014"/>
                    <a:pt x="0" y="45313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75642" y="3935165"/>
            <a:ext cx="377578" cy="472083"/>
            <a:chOff x="0" y="0"/>
            <a:chExt cx="503437" cy="6294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3437" cy="629443"/>
            </a:xfrm>
            <a:custGeom>
              <a:avLst/>
              <a:gdLst/>
              <a:ahLst/>
              <a:cxnLst/>
              <a:rect l="l" t="t" r="r" b="b"/>
              <a:pathLst>
                <a:path w="503437" h="629443">
                  <a:moveTo>
                    <a:pt x="0" y="0"/>
                  </a:moveTo>
                  <a:lnTo>
                    <a:pt x="503437" y="0"/>
                  </a:lnTo>
                  <a:lnTo>
                    <a:pt x="503437" y="629443"/>
                  </a:lnTo>
                  <a:lnTo>
                    <a:pt x="0" y="629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57150"/>
              <a:ext cx="503437" cy="572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93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23369" y="3856434"/>
            <a:ext cx="3758207" cy="393352"/>
            <a:chOff x="0" y="0"/>
            <a:chExt cx="5010943" cy="52447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10943" cy="524470"/>
            </a:xfrm>
            <a:custGeom>
              <a:avLst/>
              <a:gdLst/>
              <a:ahLst/>
              <a:cxnLst/>
              <a:rect l="l" t="t" r="r" b="b"/>
              <a:pathLst>
                <a:path w="5010943" h="524470">
                  <a:moveTo>
                    <a:pt x="0" y="0"/>
                  </a:moveTo>
                  <a:lnTo>
                    <a:pt x="5010943" y="0"/>
                  </a:lnTo>
                  <a:lnTo>
                    <a:pt x="5010943" y="524470"/>
                  </a:lnTo>
                  <a:lnTo>
                    <a:pt x="0" y="524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5010943" cy="533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User-Friendly Platform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23369" y="4400848"/>
            <a:ext cx="8125420" cy="402877"/>
            <a:chOff x="0" y="0"/>
            <a:chExt cx="10833893" cy="53717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833893" cy="537170"/>
            </a:xfrm>
            <a:custGeom>
              <a:avLst/>
              <a:gdLst/>
              <a:ahLst/>
              <a:cxnLst/>
              <a:rect l="l" t="t" r="r" b="b"/>
              <a:pathLst>
                <a:path w="10833893" h="537170">
                  <a:moveTo>
                    <a:pt x="0" y="0"/>
                  </a:moveTo>
                  <a:lnTo>
                    <a:pt x="10833893" y="0"/>
                  </a:lnTo>
                  <a:lnTo>
                    <a:pt x="10833893" y="537170"/>
                  </a:lnTo>
                  <a:lnTo>
                    <a:pt x="0" y="537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0833893" cy="6324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Create platform for data visualization and prediction.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19076" y="5859215"/>
            <a:ext cx="755303" cy="28575"/>
            <a:chOff x="0" y="0"/>
            <a:chExt cx="1007070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07110" cy="38100"/>
            </a:xfrm>
            <a:custGeom>
              <a:avLst/>
              <a:gdLst/>
              <a:ahLst/>
              <a:cxnLst/>
              <a:rect l="l" t="t" r="r" b="b"/>
              <a:pathLst>
                <a:path w="100711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8060" y="0"/>
                  </a:lnTo>
                  <a:cubicBezTo>
                    <a:pt x="998601" y="0"/>
                    <a:pt x="1007110" y="8509"/>
                    <a:pt x="1007110" y="19050"/>
                  </a:cubicBezTo>
                  <a:cubicBezTo>
                    <a:pt x="1007110" y="29591"/>
                    <a:pt x="998601" y="38100"/>
                    <a:pt x="98806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881211" y="5590282"/>
            <a:ext cx="566440" cy="566440"/>
            <a:chOff x="0" y="0"/>
            <a:chExt cx="755253" cy="75525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55269" cy="755269"/>
            </a:xfrm>
            <a:custGeom>
              <a:avLst/>
              <a:gdLst/>
              <a:ahLst/>
              <a:cxnLst/>
              <a:rect l="l" t="t" r="r" b="b"/>
              <a:pathLst>
                <a:path w="755269" h="755269">
                  <a:moveTo>
                    <a:pt x="0" y="302133"/>
                  </a:moveTo>
                  <a:cubicBezTo>
                    <a:pt x="0" y="135255"/>
                    <a:pt x="135255" y="0"/>
                    <a:pt x="302133" y="0"/>
                  </a:cubicBezTo>
                  <a:lnTo>
                    <a:pt x="453136" y="0"/>
                  </a:lnTo>
                  <a:cubicBezTo>
                    <a:pt x="620014" y="0"/>
                    <a:pt x="755269" y="135255"/>
                    <a:pt x="755269" y="302133"/>
                  </a:cubicBezTo>
                  <a:lnTo>
                    <a:pt x="755269" y="453136"/>
                  </a:lnTo>
                  <a:cubicBezTo>
                    <a:pt x="755269" y="620014"/>
                    <a:pt x="620014" y="755269"/>
                    <a:pt x="453136" y="755269"/>
                  </a:cubicBezTo>
                  <a:lnTo>
                    <a:pt x="302133" y="755269"/>
                  </a:lnTo>
                  <a:cubicBezTo>
                    <a:pt x="135255" y="755269"/>
                    <a:pt x="0" y="620014"/>
                    <a:pt x="0" y="45313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975642" y="5637460"/>
            <a:ext cx="377578" cy="472083"/>
            <a:chOff x="0" y="0"/>
            <a:chExt cx="503437" cy="62944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03437" cy="629443"/>
            </a:xfrm>
            <a:custGeom>
              <a:avLst/>
              <a:gdLst/>
              <a:ahLst/>
              <a:cxnLst/>
              <a:rect l="l" t="t" r="r" b="b"/>
              <a:pathLst>
                <a:path w="503437" h="629443">
                  <a:moveTo>
                    <a:pt x="0" y="0"/>
                  </a:moveTo>
                  <a:lnTo>
                    <a:pt x="503437" y="0"/>
                  </a:lnTo>
                  <a:lnTo>
                    <a:pt x="503437" y="629443"/>
                  </a:lnTo>
                  <a:lnTo>
                    <a:pt x="0" y="629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57150"/>
              <a:ext cx="503437" cy="572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93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3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423369" y="5558730"/>
            <a:ext cx="3147269" cy="393352"/>
            <a:chOff x="0" y="0"/>
            <a:chExt cx="4196358" cy="52447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196358" cy="524470"/>
            </a:xfrm>
            <a:custGeom>
              <a:avLst/>
              <a:gdLst/>
              <a:ahLst/>
              <a:cxnLst/>
              <a:rect l="l" t="t" r="r" b="b"/>
              <a:pathLst>
                <a:path w="4196358" h="524470">
                  <a:moveTo>
                    <a:pt x="0" y="0"/>
                  </a:moveTo>
                  <a:lnTo>
                    <a:pt x="4196358" y="0"/>
                  </a:lnTo>
                  <a:lnTo>
                    <a:pt x="4196358" y="524470"/>
                  </a:lnTo>
                  <a:lnTo>
                    <a:pt x="0" y="524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4196358" cy="533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Pilot Studies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423369" y="6103144"/>
            <a:ext cx="8125420" cy="402877"/>
            <a:chOff x="0" y="0"/>
            <a:chExt cx="10833893" cy="53717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833893" cy="537170"/>
            </a:xfrm>
            <a:custGeom>
              <a:avLst/>
              <a:gdLst/>
              <a:ahLst/>
              <a:cxnLst/>
              <a:rect l="l" t="t" r="r" b="b"/>
              <a:pathLst>
                <a:path w="10833893" h="537170">
                  <a:moveTo>
                    <a:pt x="0" y="0"/>
                  </a:moveTo>
                  <a:lnTo>
                    <a:pt x="10833893" y="0"/>
                  </a:lnTo>
                  <a:lnTo>
                    <a:pt x="10833893" y="537170"/>
                  </a:lnTo>
                  <a:lnTo>
                    <a:pt x="0" y="537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95250"/>
              <a:ext cx="10833893" cy="6324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Validate AI system effectiveness.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419076" y="7561510"/>
            <a:ext cx="755303" cy="28575"/>
            <a:chOff x="0" y="0"/>
            <a:chExt cx="1007070" cy="381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07110" cy="38100"/>
            </a:xfrm>
            <a:custGeom>
              <a:avLst/>
              <a:gdLst/>
              <a:ahLst/>
              <a:cxnLst/>
              <a:rect l="l" t="t" r="r" b="b"/>
              <a:pathLst>
                <a:path w="100711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8060" y="0"/>
                  </a:lnTo>
                  <a:cubicBezTo>
                    <a:pt x="998601" y="0"/>
                    <a:pt x="1007110" y="8509"/>
                    <a:pt x="1007110" y="19050"/>
                  </a:cubicBezTo>
                  <a:cubicBezTo>
                    <a:pt x="1007110" y="29591"/>
                    <a:pt x="998601" y="38100"/>
                    <a:pt x="98806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881211" y="7292579"/>
            <a:ext cx="566440" cy="566440"/>
            <a:chOff x="0" y="0"/>
            <a:chExt cx="755253" cy="75525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55269" cy="755269"/>
            </a:xfrm>
            <a:custGeom>
              <a:avLst/>
              <a:gdLst/>
              <a:ahLst/>
              <a:cxnLst/>
              <a:rect l="l" t="t" r="r" b="b"/>
              <a:pathLst>
                <a:path w="755269" h="755269">
                  <a:moveTo>
                    <a:pt x="0" y="302133"/>
                  </a:moveTo>
                  <a:cubicBezTo>
                    <a:pt x="0" y="135255"/>
                    <a:pt x="135255" y="0"/>
                    <a:pt x="302133" y="0"/>
                  </a:cubicBezTo>
                  <a:lnTo>
                    <a:pt x="453136" y="0"/>
                  </a:lnTo>
                  <a:cubicBezTo>
                    <a:pt x="620014" y="0"/>
                    <a:pt x="755269" y="135255"/>
                    <a:pt x="755269" y="302133"/>
                  </a:cubicBezTo>
                  <a:lnTo>
                    <a:pt x="755269" y="453136"/>
                  </a:lnTo>
                  <a:cubicBezTo>
                    <a:pt x="755269" y="620014"/>
                    <a:pt x="620014" y="755269"/>
                    <a:pt x="453136" y="755269"/>
                  </a:cubicBezTo>
                  <a:lnTo>
                    <a:pt x="302133" y="755269"/>
                  </a:lnTo>
                  <a:cubicBezTo>
                    <a:pt x="135255" y="755269"/>
                    <a:pt x="0" y="620014"/>
                    <a:pt x="0" y="45313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975642" y="7339756"/>
            <a:ext cx="377578" cy="472083"/>
            <a:chOff x="0" y="0"/>
            <a:chExt cx="503437" cy="62944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03437" cy="629443"/>
            </a:xfrm>
            <a:custGeom>
              <a:avLst/>
              <a:gdLst/>
              <a:ahLst/>
              <a:cxnLst/>
              <a:rect l="l" t="t" r="r" b="b"/>
              <a:pathLst>
                <a:path w="503437" h="629443">
                  <a:moveTo>
                    <a:pt x="0" y="0"/>
                  </a:moveTo>
                  <a:lnTo>
                    <a:pt x="503437" y="0"/>
                  </a:lnTo>
                  <a:lnTo>
                    <a:pt x="503437" y="629443"/>
                  </a:lnTo>
                  <a:lnTo>
                    <a:pt x="0" y="629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57150"/>
              <a:ext cx="503437" cy="572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93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4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423369" y="7261026"/>
            <a:ext cx="3147269" cy="393352"/>
            <a:chOff x="0" y="0"/>
            <a:chExt cx="4196358" cy="52447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196358" cy="524470"/>
            </a:xfrm>
            <a:custGeom>
              <a:avLst/>
              <a:gdLst/>
              <a:ahLst/>
              <a:cxnLst/>
              <a:rect l="l" t="t" r="r" b="b"/>
              <a:pathLst>
                <a:path w="4196358" h="524470">
                  <a:moveTo>
                    <a:pt x="0" y="0"/>
                  </a:moveTo>
                  <a:lnTo>
                    <a:pt x="4196358" y="0"/>
                  </a:lnTo>
                  <a:lnTo>
                    <a:pt x="4196358" y="524470"/>
                  </a:lnTo>
                  <a:lnTo>
                    <a:pt x="0" y="524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9525"/>
              <a:ext cx="4196358" cy="533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Success Metrics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2423369" y="7805440"/>
            <a:ext cx="8125420" cy="402877"/>
            <a:chOff x="0" y="0"/>
            <a:chExt cx="10833893" cy="53717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833893" cy="537170"/>
            </a:xfrm>
            <a:custGeom>
              <a:avLst/>
              <a:gdLst/>
              <a:ahLst/>
              <a:cxnLst/>
              <a:rect l="l" t="t" r="r" b="b"/>
              <a:pathLst>
                <a:path w="10833893" h="537170">
                  <a:moveTo>
                    <a:pt x="0" y="0"/>
                  </a:moveTo>
                  <a:lnTo>
                    <a:pt x="10833893" y="0"/>
                  </a:lnTo>
                  <a:lnTo>
                    <a:pt x="10833893" y="537170"/>
                  </a:lnTo>
                  <a:lnTo>
                    <a:pt x="0" y="537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95250"/>
              <a:ext cx="10833893" cy="6324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90% accuracy in anomaly detection.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881211" y="8743206"/>
            <a:ext cx="9667577" cy="805755"/>
            <a:chOff x="0" y="0"/>
            <a:chExt cx="12890103" cy="107434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2890103" cy="1074340"/>
            </a:xfrm>
            <a:custGeom>
              <a:avLst/>
              <a:gdLst/>
              <a:ahLst/>
              <a:cxnLst/>
              <a:rect l="l" t="t" r="r" b="b"/>
              <a:pathLst>
                <a:path w="12890103" h="1074340">
                  <a:moveTo>
                    <a:pt x="0" y="0"/>
                  </a:moveTo>
                  <a:lnTo>
                    <a:pt x="12890103" y="0"/>
                  </a:lnTo>
                  <a:lnTo>
                    <a:pt x="12890103" y="1074340"/>
                  </a:lnTo>
                  <a:lnTo>
                    <a:pt x="0" y="1074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95250"/>
              <a:ext cx="12890103" cy="11695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Our objectives are to visualize data. We will report and create predictive models. We will validate our system.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304282"/>
          </a:xfrm>
          <a:custGeom>
            <a:avLst/>
            <a:gdLst/>
            <a:ahLst/>
            <a:cxnLst/>
            <a:rect l="l" t="t" r="r" b="b"/>
            <a:pathLst>
              <a:path w="18288000" h="3304282">
                <a:moveTo>
                  <a:pt x="0" y="0"/>
                </a:moveTo>
                <a:lnTo>
                  <a:pt x="18288000" y="0"/>
                </a:lnTo>
                <a:lnTo>
                  <a:pt x="18288000" y="3304282"/>
                </a:lnTo>
                <a:lnTo>
                  <a:pt x="0" y="3304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" b="-1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5116" y="4050060"/>
            <a:ext cx="12577316" cy="826145"/>
            <a:chOff x="0" y="0"/>
            <a:chExt cx="16769755" cy="11015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69755" cy="1101527"/>
            </a:xfrm>
            <a:custGeom>
              <a:avLst/>
              <a:gdLst/>
              <a:ahLst/>
              <a:cxnLst/>
              <a:rect l="l" t="t" r="r" b="b"/>
              <a:pathLst>
                <a:path w="16769755" h="1101527">
                  <a:moveTo>
                    <a:pt x="0" y="0"/>
                  </a:moveTo>
                  <a:lnTo>
                    <a:pt x="16769755" y="0"/>
                  </a:lnTo>
                  <a:lnTo>
                    <a:pt x="16769755" y="1101527"/>
                  </a:lnTo>
                  <a:lnTo>
                    <a:pt x="0" y="1101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6769755" cy="11301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Methodology: AI System Architecture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25116" y="5272682"/>
            <a:ext cx="4109443" cy="1057275"/>
          </a:xfrm>
          <a:custGeom>
            <a:avLst/>
            <a:gdLst/>
            <a:ahLst/>
            <a:cxnLst/>
            <a:rect l="l" t="t" r="r" b="b"/>
            <a:pathLst>
              <a:path w="4109443" h="1057275">
                <a:moveTo>
                  <a:pt x="0" y="0"/>
                </a:moveTo>
                <a:lnTo>
                  <a:pt x="4109443" y="0"/>
                </a:lnTo>
                <a:lnTo>
                  <a:pt x="4109443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" b="-5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89434" y="6726436"/>
            <a:ext cx="3304282" cy="412997"/>
            <a:chOff x="0" y="0"/>
            <a:chExt cx="4405710" cy="550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05710" cy="550663"/>
            </a:xfrm>
            <a:custGeom>
              <a:avLst/>
              <a:gdLst/>
              <a:ahLst/>
              <a:cxnLst/>
              <a:rect l="l" t="t" r="r" b="b"/>
              <a:pathLst>
                <a:path w="4405710" h="550663">
                  <a:moveTo>
                    <a:pt x="0" y="0"/>
                  </a:moveTo>
                  <a:lnTo>
                    <a:pt x="4405710" y="0"/>
                  </a:lnTo>
                  <a:lnTo>
                    <a:pt x="4405710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405710" cy="560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Data Acquisition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9434" y="7297936"/>
            <a:ext cx="3580805" cy="845641"/>
            <a:chOff x="0" y="0"/>
            <a:chExt cx="4774407" cy="11275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74407" cy="1127522"/>
            </a:xfrm>
            <a:custGeom>
              <a:avLst/>
              <a:gdLst/>
              <a:ahLst/>
              <a:cxnLst/>
              <a:rect l="l" t="t" r="r" b="b"/>
              <a:pathLst>
                <a:path w="4774407" h="1127522">
                  <a:moveTo>
                    <a:pt x="0" y="0"/>
                  </a:moveTo>
                  <a:lnTo>
                    <a:pt x="4774407" y="0"/>
                  </a:lnTo>
                  <a:lnTo>
                    <a:pt x="4774407" y="1127522"/>
                  </a:lnTo>
                  <a:lnTo>
                    <a:pt x="0" y="1127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4774407" cy="1222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Integrate data from satellites, IoT, drones.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5034557" y="5272682"/>
            <a:ext cx="4109443" cy="1057275"/>
          </a:xfrm>
          <a:custGeom>
            <a:avLst/>
            <a:gdLst/>
            <a:ahLst/>
            <a:cxnLst/>
            <a:rect l="l" t="t" r="r" b="b"/>
            <a:pathLst>
              <a:path w="4109443" h="1057275">
                <a:moveTo>
                  <a:pt x="0" y="0"/>
                </a:moveTo>
                <a:lnTo>
                  <a:pt x="4109443" y="0"/>
                </a:lnTo>
                <a:lnTo>
                  <a:pt x="4109443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0" b="-50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298876" y="6726436"/>
            <a:ext cx="3304282" cy="412997"/>
            <a:chOff x="0" y="0"/>
            <a:chExt cx="4405710" cy="5506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05710" cy="550663"/>
            </a:xfrm>
            <a:custGeom>
              <a:avLst/>
              <a:gdLst/>
              <a:ahLst/>
              <a:cxnLst/>
              <a:rect l="l" t="t" r="r" b="b"/>
              <a:pathLst>
                <a:path w="4405710" h="550663">
                  <a:moveTo>
                    <a:pt x="0" y="0"/>
                  </a:moveTo>
                  <a:lnTo>
                    <a:pt x="4405710" y="0"/>
                  </a:lnTo>
                  <a:lnTo>
                    <a:pt x="4405710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405710" cy="560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Data Preprocessing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298876" y="7297936"/>
            <a:ext cx="3580805" cy="845641"/>
            <a:chOff x="0" y="0"/>
            <a:chExt cx="4774407" cy="11275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74407" cy="1127522"/>
            </a:xfrm>
            <a:custGeom>
              <a:avLst/>
              <a:gdLst/>
              <a:ahLst/>
              <a:cxnLst/>
              <a:rect l="l" t="t" r="r" b="b"/>
              <a:pathLst>
                <a:path w="4774407" h="1127522">
                  <a:moveTo>
                    <a:pt x="0" y="0"/>
                  </a:moveTo>
                  <a:lnTo>
                    <a:pt x="4774407" y="0"/>
                  </a:lnTo>
                  <a:lnTo>
                    <a:pt x="4774407" y="1127522"/>
                  </a:lnTo>
                  <a:lnTo>
                    <a:pt x="0" y="1127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4774407" cy="1222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Clean, normalize using PCA and wavelet transforms.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144000" y="5272682"/>
            <a:ext cx="4109443" cy="1057275"/>
          </a:xfrm>
          <a:custGeom>
            <a:avLst/>
            <a:gdLst/>
            <a:ahLst/>
            <a:cxnLst/>
            <a:rect l="l" t="t" r="r" b="b"/>
            <a:pathLst>
              <a:path w="4109443" h="1057275">
                <a:moveTo>
                  <a:pt x="0" y="0"/>
                </a:moveTo>
                <a:lnTo>
                  <a:pt x="4109442" y="0"/>
                </a:lnTo>
                <a:lnTo>
                  <a:pt x="4109442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0" b="-50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408319" y="6726436"/>
            <a:ext cx="3580805" cy="825996"/>
            <a:chOff x="0" y="0"/>
            <a:chExt cx="4774407" cy="11013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74407" cy="1101328"/>
            </a:xfrm>
            <a:custGeom>
              <a:avLst/>
              <a:gdLst/>
              <a:ahLst/>
              <a:cxnLst/>
              <a:rect l="l" t="t" r="r" b="b"/>
              <a:pathLst>
                <a:path w="4774407" h="1101328">
                  <a:moveTo>
                    <a:pt x="0" y="0"/>
                  </a:moveTo>
                  <a:lnTo>
                    <a:pt x="4774407" y="0"/>
                  </a:lnTo>
                  <a:lnTo>
                    <a:pt x="4774407" y="1101328"/>
                  </a:lnTo>
                  <a:lnTo>
                    <a:pt x="0" y="1101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4774407" cy="11108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AI Model Development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08319" y="7710934"/>
            <a:ext cx="3580805" cy="845641"/>
            <a:chOff x="0" y="0"/>
            <a:chExt cx="4774407" cy="112752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74407" cy="1127522"/>
            </a:xfrm>
            <a:custGeom>
              <a:avLst/>
              <a:gdLst/>
              <a:ahLst/>
              <a:cxnLst/>
              <a:rect l="l" t="t" r="r" b="b"/>
              <a:pathLst>
                <a:path w="4774407" h="1127522">
                  <a:moveTo>
                    <a:pt x="0" y="0"/>
                  </a:moveTo>
                  <a:lnTo>
                    <a:pt x="4774407" y="0"/>
                  </a:lnTo>
                  <a:lnTo>
                    <a:pt x="4774407" y="1127522"/>
                  </a:lnTo>
                  <a:lnTo>
                    <a:pt x="0" y="1127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4774407" cy="1222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Train machine learning models.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13253442" y="5272682"/>
            <a:ext cx="4109442" cy="1057275"/>
          </a:xfrm>
          <a:custGeom>
            <a:avLst/>
            <a:gdLst/>
            <a:ahLst/>
            <a:cxnLst/>
            <a:rect l="l" t="t" r="r" b="b"/>
            <a:pathLst>
              <a:path w="4109442" h="1057275">
                <a:moveTo>
                  <a:pt x="0" y="0"/>
                </a:moveTo>
                <a:lnTo>
                  <a:pt x="4109443" y="0"/>
                </a:lnTo>
                <a:lnTo>
                  <a:pt x="4109443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0" b="-50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3517761" y="6726436"/>
            <a:ext cx="3304282" cy="412997"/>
            <a:chOff x="0" y="0"/>
            <a:chExt cx="4405710" cy="5506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405710" cy="550663"/>
            </a:xfrm>
            <a:custGeom>
              <a:avLst/>
              <a:gdLst/>
              <a:ahLst/>
              <a:cxnLst/>
              <a:rect l="l" t="t" r="r" b="b"/>
              <a:pathLst>
                <a:path w="4405710" h="550663">
                  <a:moveTo>
                    <a:pt x="0" y="0"/>
                  </a:moveTo>
                  <a:lnTo>
                    <a:pt x="4405710" y="0"/>
                  </a:lnTo>
                  <a:lnTo>
                    <a:pt x="4405710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4405710" cy="560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Model Deployment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517761" y="7297936"/>
            <a:ext cx="3580805" cy="845641"/>
            <a:chOff x="0" y="0"/>
            <a:chExt cx="4774407" cy="112752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74407" cy="1127522"/>
            </a:xfrm>
            <a:custGeom>
              <a:avLst/>
              <a:gdLst/>
              <a:ahLst/>
              <a:cxnLst/>
              <a:rect l="l" t="t" r="r" b="b"/>
              <a:pathLst>
                <a:path w="4774407" h="1127522">
                  <a:moveTo>
                    <a:pt x="0" y="0"/>
                  </a:moveTo>
                  <a:lnTo>
                    <a:pt x="4774407" y="0"/>
                  </a:lnTo>
                  <a:lnTo>
                    <a:pt x="4774407" y="1127522"/>
                  </a:lnTo>
                  <a:lnTo>
                    <a:pt x="0" y="1127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4774407" cy="1222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Implement AI models on cloud.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25116" y="9118252"/>
            <a:ext cx="16437769" cy="422821"/>
            <a:chOff x="0" y="0"/>
            <a:chExt cx="21917025" cy="5637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917025" cy="563762"/>
            </a:xfrm>
            <a:custGeom>
              <a:avLst/>
              <a:gdLst/>
              <a:ahLst/>
              <a:cxnLst/>
              <a:rect l="l" t="t" r="r" b="b"/>
              <a:pathLst>
                <a:path w="21917025" h="563762">
                  <a:moveTo>
                    <a:pt x="0" y="0"/>
                  </a:moveTo>
                  <a:lnTo>
                    <a:pt x="21917025" y="0"/>
                  </a:lnTo>
                  <a:lnTo>
                    <a:pt x="21917025" y="563762"/>
                  </a:lnTo>
                  <a:lnTo>
                    <a:pt x="0" y="5637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21917025" cy="6590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Our methodology is multi-faceted. We'll use CNN, RNN, SVM for specific tasks.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1948755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Scope: Applications and Boundaries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992238" y="414590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92238" y="5138142"/>
            <a:ext cx="2864941" cy="442912"/>
            <a:chOff x="0" y="0"/>
            <a:chExt cx="381992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81992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Air and Water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5751165"/>
            <a:ext cx="2864941" cy="907256"/>
            <a:chOff x="0" y="0"/>
            <a:chExt cx="3819922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381992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Air and water quality monitoring.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4282380" y="414590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4282380" y="5138142"/>
            <a:ext cx="2865090" cy="442912"/>
            <a:chOff x="0" y="0"/>
            <a:chExt cx="3820120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20120" cy="590550"/>
            </a:xfrm>
            <a:custGeom>
              <a:avLst/>
              <a:gdLst/>
              <a:ahLst/>
              <a:cxnLst/>
              <a:rect l="l" t="t" r="r" b="b"/>
              <a:pathLst>
                <a:path w="3820120" h="59055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382012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Deforestation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282380" y="5751165"/>
            <a:ext cx="2865090" cy="1360885"/>
            <a:chOff x="0" y="0"/>
            <a:chExt cx="3820120" cy="18145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20120" cy="1814513"/>
            </a:xfrm>
            <a:custGeom>
              <a:avLst/>
              <a:gdLst/>
              <a:ahLst/>
              <a:cxnLst/>
              <a:rect l="l" t="t" r="r" b="b"/>
              <a:pathLst>
                <a:path w="3820120" h="1814513">
                  <a:moveTo>
                    <a:pt x="0" y="0"/>
                  </a:moveTo>
                  <a:lnTo>
                    <a:pt x="3820120" y="0"/>
                  </a:lnTo>
                  <a:lnTo>
                    <a:pt x="3820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382012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Deforestation detection, forest health.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7572672" y="414590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7572672" y="5138142"/>
            <a:ext cx="2864941" cy="442912"/>
            <a:chOff x="0" y="0"/>
            <a:chExt cx="3819922" cy="5905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381992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Biodiversity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572672" y="5751165"/>
            <a:ext cx="2864941" cy="907256"/>
            <a:chOff x="0" y="0"/>
            <a:chExt cx="3819922" cy="12096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381992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Biodiversity, species identification.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92238" y="7430989"/>
            <a:ext cx="9445526" cy="907256"/>
            <a:chOff x="0" y="0"/>
            <a:chExt cx="12594035" cy="1209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2594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Applications include climate change impact. Our focus is on scalable, open-source, ethical solutions.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3364409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Block Diagram: System Overview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5561559"/>
            <a:ext cx="9445526" cy="1360885"/>
            <a:chOff x="0" y="0"/>
            <a:chExt cx="12594035" cy="1814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Data flow goes from environmental sensors. The data then goes to AI-driven insights. Key components are data ingestion and the AI engine.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81050" y="613619"/>
            <a:ext cx="9856440" cy="697409"/>
            <a:chOff x="0" y="0"/>
            <a:chExt cx="13141920" cy="9298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41920" cy="929878"/>
            </a:xfrm>
            <a:custGeom>
              <a:avLst/>
              <a:gdLst/>
              <a:ahLst/>
              <a:cxnLst/>
              <a:rect l="l" t="t" r="r" b="b"/>
              <a:pathLst>
                <a:path w="13141920" h="929878">
                  <a:moveTo>
                    <a:pt x="0" y="0"/>
                  </a:moveTo>
                  <a:lnTo>
                    <a:pt x="13141920" y="0"/>
                  </a:lnTo>
                  <a:lnTo>
                    <a:pt x="13141920" y="929878"/>
                  </a:lnTo>
                  <a:lnTo>
                    <a:pt x="0" y="929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3141920" cy="9489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37"/>
                </a:lnSpc>
              </a:pPr>
              <a:r>
                <a:rPr lang="en-US" sz="4375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Analysis Data: Example Case Study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1050" y="1757214"/>
            <a:ext cx="13164145" cy="7371904"/>
          </a:xfrm>
          <a:custGeom>
            <a:avLst/>
            <a:gdLst/>
            <a:ahLst/>
            <a:cxnLst/>
            <a:rect l="l" t="t" r="r" b="b"/>
            <a:pathLst>
              <a:path w="13164145" h="7371904">
                <a:moveTo>
                  <a:pt x="0" y="0"/>
                </a:moveTo>
                <a:lnTo>
                  <a:pt x="13164145" y="0"/>
                </a:lnTo>
                <a:lnTo>
                  <a:pt x="13164145" y="7371903"/>
                </a:lnTo>
                <a:lnTo>
                  <a:pt x="0" y="737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" b="-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1050" y="9380041"/>
            <a:ext cx="16725900" cy="356890"/>
            <a:chOff x="0" y="0"/>
            <a:chExt cx="22301200" cy="4758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301200" cy="475853"/>
            </a:xfrm>
            <a:custGeom>
              <a:avLst/>
              <a:gdLst/>
              <a:ahLst/>
              <a:cxnLst/>
              <a:rect l="l" t="t" r="r" b="b"/>
              <a:pathLst>
                <a:path w="22301200" h="475853">
                  <a:moveTo>
                    <a:pt x="0" y="0"/>
                  </a:moveTo>
                  <a:lnTo>
                    <a:pt x="22301200" y="0"/>
                  </a:lnTo>
                  <a:lnTo>
                    <a:pt x="22301200" y="475853"/>
                  </a:lnTo>
                  <a:lnTo>
                    <a:pt x="0" y="47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2301200" cy="5615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AI detects pollution, predicts air quality. Before AI, alerts took 72 hours. After AI alerts were sent in real-time.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491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Calibri (MS)</vt:lpstr>
      <vt:lpstr>Tw Cen MT</vt:lpstr>
      <vt:lpstr>Wingdings 3</vt:lpstr>
      <vt:lpstr>Fraunces Bold</vt:lpstr>
      <vt:lpstr>Arimo</vt:lpstr>
      <vt:lpstr>Canva Sans</vt:lpstr>
      <vt:lpstr>Calibri</vt:lpstr>
      <vt:lpstr>Times New Roman</vt:lpstr>
      <vt:lpstr>Tw Cen MT Condensed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8bdbc71e033947ddb90c5e63f913d776</dc:title>
  <dc:creator>AISHU</dc:creator>
  <cp:lastModifiedBy>aiswarya06211@gmail.com</cp:lastModifiedBy>
  <cp:revision>3</cp:revision>
  <dcterms:created xsi:type="dcterms:W3CDTF">2006-08-16T00:00:00Z</dcterms:created>
  <dcterms:modified xsi:type="dcterms:W3CDTF">2025-08-20T15:55:52Z</dcterms:modified>
  <dc:identifier>DAGh37qd-gU</dc:identifier>
</cp:coreProperties>
</file>